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85" r:id="rId10"/>
    <p:sldId id="286" r:id="rId11"/>
    <p:sldId id="272" r:id="rId12"/>
    <p:sldId id="266" r:id="rId13"/>
    <p:sldId id="267" r:id="rId14"/>
    <p:sldId id="271" r:id="rId15"/>
    <p:sldId id="268" r:id="rId16"/>
    <p:sldId id="269" r:id="rId17"/>
    <p:sldId id="270" r:id="rId18"/>
    <p:sldId id="273" r:id="rId19"/>
    <p:sldId id="283" r:id="rId20"/>
    <p:sldId id="274" r:id="rId21"/>
    <p:sldId id="288" r:id="rId22"/>
    <p:sldId id="284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2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9D11D-99B4-6193-7330-DADAEE5CF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1100D1-D689-E46D-B54A-A562ABE3E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10E459-FC3B-CE74-588A-8FB95D722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C685F9-5183-48D4-DB84-F01C6AF53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1BB168-247D-2439-ED09-1C998DE99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88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F16062-CF01-2B35-E882-67A3A493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5C2BB39-F966-6CAF-95AD-F47F4F8CA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31EAEB-ED80-9DCB-9DF6-7CB539C3E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9960B1-3DD6-4FC1-836F-2914FADC7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5B1995-711F-1286-A9FC-5A87377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5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B711925-480B-1AC6-218B-D482A5C22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AFFF5EE-A4C7-505B-7250-C38DEE489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268DA1-C1CA-DE5B-6C87-0F70FB1C8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4F2D64-3C1C-FD31-837A-38692D76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9371B7-E463-D3E5-DFDC-BDEB38743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80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EF786-D305-28BF-035B-CEEF2FFE9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3D8FCA-D01D-62DE-4E29-6D47E27EA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9058B1-3EAF-5613-538D-F0C3D0059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4EEB13-253E-6247-C3F4-4535E221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02297A-D0FF-4035-9F78-5B446EC9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3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FA4B-8AF2-77B5-87C7-367CD57F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A06394-D478-9F3F-D1F2-2FE1EF301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5D7AB8-9787-CEFC-FF7F-F0591673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8A607E-C52D-5A75-C232-6D0671CC9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4B178-336F-9800-BD58-7943D9D5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3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70D97-0754-3472-AB2F-FFA9F52C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1918E3-5531-1BCD-A1EF-C8F5093D8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3F6608-E0ED-0586-FDBD-14CBC4F12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C7F33B-60F3-840B-035C-92740A9A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07A70-658E-0115-F156-53DEBEAE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EE6D83-4785-5C95-E497-DC6DC30F6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04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A7689-A013-31C9-D882-4BE4FB6C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02F0F8-B2BE-1E9F-7904-42BF75BB0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BD02BB-F0DB-BB25-BB35-A89CA6498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D7C8DE8-1D8C-6029-A71D-265C243CA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5C6C0E2-2ACC-20DC-80DE-CD913DC77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908EAB-AF17-2700-66D1-35E951A9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806A048-C21A-DF63-1C8C-1DA93FF1B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BA4F466-F5DB-4BE7-5DEA-82B57644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9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FEA65-FF47-B7EE-21DA-E148BFAE6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4A326F-4CA7-3CBC-5FD8-F116EB827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FD0258-1CD3-E103-267D-32B57E85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D3DA95-FDAB-E703-6288-21EEBE01C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09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6E2C9F-81AE-2D47-4412-516B4D77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CE922C4-12C2-83D1-9C95-5D1AE0ECF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3EA0D0-C264-19B2-1FEE-BE177966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7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67DBE5-B459-23BA-D690-AD7E21E1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6E6F62-8A62-3200-3E9B-57F9EF714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571E4E-938F-D1D4-15DF-D3A2DC4B2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7C6659-055F-8E1E-0F62-2AF31945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55D7C2-AB7F-8004-72F3-4BB45746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7360A5-8D6D-2D67-D36B-4C46965B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89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15B12-1BCF-77BF-C7B7-8B3AB7D4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9F43991-9053-7CB9-4C9E-DA16F2798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B267C7-D687-D7B6-79E9-A5626EC1B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E178A8-7FE9-4B2A-FFD1-CD3BA672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CC2243-78B4-EC62-1986-854FC4774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BBDA56-B4BB-AD06-415D-9E984380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2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1640605-049D-A3FB-4849-4A371D36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E131CF-8680-CF62-D60B-011E48F85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590333-CB33-5AF8-156D-54C1703BC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8590D8-53E4-FCD5-42E8-DF0E85AE75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AD207A-32FA-49AE-E995-E8204F8CD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5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edouardthomas/atp-matches-datase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tennis-data.co.uk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B6F5BF-2009-EF08-9686-3A42363D7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ATP dataset from </a:t>
            </a:r>
            <a:br>
              <a:rPr lang="en-US" dirty="0"/>
            </a:br>
            <a:r>
              <a:rPr lang="en-US" dirty="0"/>
              <a:t>2000-03/2018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972F7C-A41D-292F-B360-9BA7EEC04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https://www.kaggle.com/datasets/edouardthomas/atp-matches-dataset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F9DE01C-14B4-3713-B857-C2A774113A50}"/>
              </a:ext>
            </a:extLst>
          </p:cNvPr>
          <p:cNvSpPr txBox="1"/>
          <p:nvPr/>
        </p:nvSpPr>
        <p:spPr>
          <a:xfrm>
            <a:off x="1227667" y="5194300"/>
            <a:ext cx="781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Group: Patrick Schall, Vahid </a:t>
            </a:r>
            <a:r>
              <a:rPr lang="en-US" dirty="0" err="1"/>
              <a:t>Toomani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7DE8668-CA27-2E01-808C-9A7866913026}"/>
              </a:ext>
            </a:extLst>
          </p:cNvPr>
          <p:cNvSpPr txBox="1"/>
          <p:nvPr/>
        </p:nvSpPr>
        <p:spPr>
          <a:xfrm>
            <a:off x="2860158" y="6283842"/>
            <a:ext cx="8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source for the Kaggle data set is http://tennis-data.co.uk/</a:t>
            </a:r>
          </a:p>
        </p:txBody>
      </p:sp>
    </p:spTree>
    <p:extLst>
      <p:ext uri="{BB962C8B-B14F-4D97-AF65-F5344CB8AC3E}">
        <p14:creationId xmlns:p14="http://schemas.microsoft.com/office/powerpoint/2010/main" val="257999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8F377-571D-74D7-DE35-5E44FF43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Which player has lost the most finals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951BFB7-235F-CF1B-38A1-388F7B7B2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4" y="1825625"/>
            <a:ext cx="8769052" cy="4351338"/>
          </a:xfrm>
        </p:spPr>
      </p:pic>
    </p:spTree>
    <p:extLst>
      <p:ext uri="{BB962C8B-B14F-4D97-AF65-F5344CB8AC3E}">
        <p14:creationId xmlns:p14="http://schemas.microsoft.com/office/powerpoint/2010/main" val="1925821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BE4DE-9618-7F90-2178-F04859AC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258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Elo Rating System</a:t>
            </a:r>
          </a:p>
        </p:txBody>
      </p:sp>
      <p:pic>
        <p:nvPicPr>
          <p:cNvPr id="5" name="Inhaltsplatzhalter 4" descr="Ein Bild, das Diagramm, Text, Reihe, Screenshot enthält.&#10;&#10;Automatisch generierte Beschreibung">
            <a:extLst>
              <a:ext uri="{FF2B5EF4-FFF2-40B4-BE49-F238E27FC236}">
                <a16:creationId xmlns:a16="http://schemas.microsoft.com/office/drawing/2014/main" id="{F2724D79-7B42-E2F3-DC7D-C65BC2DE7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98" y="1825625"/>
            <a:ext cx="6930204" cy="4351338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C517EBA-37DF-B245-CF3C-676CA1FAE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533" y="63161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Mean of the average Elo ratings of all players: 1611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86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8ABE6-0E88-CBB4-88DC-D0679F75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player has the best average Elo Rating </a:t>
            </a:r>
          </a:p>
        </p:txBody>
      </p:sp>
      <p:pic>
        <p:nvPicPr>
          <p:cNvPr id="5" name="Inhaltsplatzhalter 4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95ED23E9-39AF-9DB5-07AC-B21BFFE24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4" y="1825625"/>
            <a:ext cx="8769052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D6D6071-A232-5D0B-D6F6-AFB134C60F6E}"/>
              </a:ext>
            </a:extLst>
          </p:cNvPr>
          <p:cNvSpPr txBox="1"/>
          <p:nvPr/>
        </p:nvSpPr>
        <p:spPr>
          <a:xfrm>
            <a:off x="3754966" y="6354233"/>
            <a:ext cx="930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best player on the ATP tour is Djokovic</a:t>
            </a:r>
          </a:p>
        </p:txBody>
      </p:sp>
    </p:spTree>
    <p:extLst>
      <p:ext uri="{BB962C8B-B14F-4D97-AF65-F5344CB8AC3E}">
        <p14:creationId xmlns:p14="http://schemas.microsoft.com/office/powerpoint/2010/main" val="1813770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99DA19-782E-D94E-411A-7E4C4F08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has the lowest Elo Rating</a:t>
            </a:r>
          </a:p>
        </p:txBody>
      </p:sp>
      <p:pic>
        <p:nvPicPr>
          <p:cNvPr id="5" name="Inhaltsplatzhalter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AD09512F-B211-FB57-B44F-1FB6589A0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4" y="1825625"/>
            <a:ext cx="8769052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77B7CC5-E4C0-5472-CF70-1D2C28AFB2F7}"/>
              </a:ext>
            </a:extLst>
          </p:cNvPr>
          <p:cNvSpPr txBox="1"/>
          <p:nvPr/>
        </p:nvSpPr>
        <p:spPr>
          <a:xfrm>
            <a:off x="4368800" y="6371167"/>
            <a:ext cx="660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Prinosil</a:t>
            </a:r>
            <a:r>
              <a:rPr lang="en-US" dirty="0"/>
              <a:t> has the lowest Elo Rating of all players</a:t>
            </a:r>
          </a:p>
        </p:txBody>
      </p:sp>
    </p:spTree>
    <p:extLst>
      <p:ext uri="{BB962C8B-B14F-4D97-AF65-F5344CB8AC3E}">
        <p14:creationId xmlns:p14="http://schemas.microsoft.com/office/powerpoint/2010/main" val="267271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C3D2514-2209-B24A-70AE-3D875B1D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betting house has the better odds?</a:t>
            </a:r>
          </a:p>
        </p:txBody>
      </p:sp>
    </p:spTree>
    <p:extLst>
      <p:ext uri="{BB962C8B-B14F-4D97-AF65-F5344CB8AC3E}">
        <p14:creationId xmlns:p14="http://schemas.microsoft.com/office/powerpoint/2010/main" val="2282838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B278F-0C00-ADBC-017C-A2D397DD2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Pinnacle Sports odds</a:t>
            </a:r>
          </a:p>
        </p:txBody>
      </p:sp>
      <p:pic>
        <p:nvPicPr>
          <p:cNvPr id="5" name="Inhaltsplatzhalter 4" descr="Ein Bild, das Screenshot, Text, Reihe, Diagramm enthält.&#10;&#10;Automatisch generierte Beschreibung">
            <a:extLst>
              <a:ext uri="{FF2B5EF4-FFF2-40B4-BE49-F238E27FC236}">
                <a16:creationId xmlns:a16="http://schemas.microsoft.com/office/drawing/2014/main" id="{D47F4863-FB93-F179-38D5-92AD5C7F8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67" y="2278263"/>
            <a:ext cx="8776602" cy="3102303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5986FFE-A874-2508-DAFB-9E9AF94C1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4" t="37865" r="73819" b="8888"/>
          <a:stretch/>
        </p:blipFill>
        <p:spPr>
          <a:xfrm>
            <a:off x="9664700" y="2078567"/>
            <a:ext cx="588433" cy="365161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A07E6B-BA47-3BBB-8423-2F8F8FFC7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87" t="37407" r="20486" b="10988"/>
          <a:stretch/>
        </p:blipFill>
        <p:spPr>
          <a:xfrm>
            <a:off x="10227733" y="2047181"/>
            <a:ext cx="1198033" cy="353906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D670213-4A57-B0B6-95CB-E16DF118DCB3}"/>
              </a:ext>
            </a:extLst>
          </p:cNvPr>
          <p:cNvSpPr/>
          <p:nvPr/>
        </p:nvSpPr>
        <p:spPr>
          <a:xfrm>
            <a:off x="9525000" y="4347633"/>
            <a:ext cx="2108200" cy="440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9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263AC-7E58-3E06-1C15-8CAFA517D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Bet365 Odds</a:t>
            </a:r>
          </a:p>
        </p:txBody>
      </p:sp>
      <p:pic>
        <p:nvPicPr>
          <p:cNvPr id="5" name="Inhaltsplatzhalter 4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D7A3764E-22F6-3F7E-5F6C-C26BE61C0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7" y="2410862"/>
            <a:ext cx="8655094" cy="3050138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A86BA8D-C5D5-301B-468B-A2B50DCC1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4" t="37865" r="73819" b="8888"/>
          <a:stretch/>
        </p:blipFill>
        <p:spPr>
          <a:xfrm>
            <a:off x="9664700" y="2078567"/>
            <a:ext cx="588433" cy="36516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57E826D-A29F-71CF-DBFA-4B00CED28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52" t="37654" r="30521" b="10742"/>
          <a:stretch/>
        </p:blipFill>
        <p:spPr>
          <a:xfrm>
            <a:off x="10193869" y="2064113"/>
            <a:ext cx="1198033" cy="353906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6A29300-0284-1859-45FD-60A14C871E0B}"/>
              </a:ext>
            </a:extLst>
          </p:cNvPr>
          <p:cNvSpPr/>
          <p:nvPr/>
        </p:nvSpPr>
        <p:spPr>
          <a:xfrm>
            <a:off x="9525000" y="4347633"/>
            <a:ext cx="2108200" cy="440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4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DDCFD-E55F-A892-FC85-62531B4EC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betting house has the better odds?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39A86E-9230-8029-3AF3-3BD94AD0D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87" t="37407" r="20486" b="10988"/>
          <a:stretch/>
        </p:blipFill>
        <p:spPr>
          <a:xfrm>
            <a:off x="5528766" y="2047181"/>
            <a:ext cx="1198033" cy="35390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0CB41A1-B2D0-E7C8-799D-377E8F679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54" t="37865" r="73819" b="8888"/>
          <a:stretch/>
        </p:blipFill>
        <p:spPr>
          <a:xfrm>
            <a:off x="3797342" y="2078567"/>
            <a:ext cx="588433" cy="36516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5419EF1-6380-605A-6E83-B4F7C57C4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52" t="37654" r="30521" b="10742"/>
          <a:stretch/>
        </p:blipFill>
        <p:spPr>
          <a:xfrm>
            <a:off x="4326511" y="2064113"/>
            <a:ext cx="1198033" cy="353906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9814884-8167-B4A3-26B1-30E09F54EA70}"/>
              </a:ext>
            </a:extLst>
          </p:cNvPr>
          <p:cNvSpPr/>
          <p:nvPr/>
        </p:nvSpPr>
        <p:spPr>
          <a:xfrm>
            <a:off x="3153877" y="4419600"/>
            <a:ext cx="4292556" cy="334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86E281-4021-5C02-9010-69A55125A9AD}"/>
              </a:ext>
            </a:extLst>
          </p:cNvPr>
          <p:cNvSpPr txBox="1"/>
          <p:nvPr/>
        </p:nvSpPr>
        <p:spPr>
          <a:xfrm>
            <a:off x="2959099" y="6233430"/>
            <a:ext cx="913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average the bedder odds has Pinnacle Sports odds</a:t>
            </a:r>
          </a:p>
        </p:txBody>
      </p:sp>
    </p:spTree>
    <p:extLst>
      <p:ext uri="{BB962C8B-B14F-4D97-AF65-F5344CB8AC3E}">
        <p14:creationId xmlns:p14="http://schemas.microsoft.com/office/powerpoint/2010/main" val="381501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7754F-B07F-AAA1-A1AF-37849979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Does the surface matters 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F6DD2DE-5DF5-D1B6-96C3-CBFE86A4E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09" t="48912" r="50000" b="15384"/>
          <a:stretch/>
        </p:blipFill>
        <p:spPr>
          <a:xfrm>
            <a:off x="1176865" y="2230966"/>
            <a:ext cx="4453396" cy="3230033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9AD43C6-D4A3-41F4-AB98-32BB364278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2" t="41605" r="48195" b="22346"/>
          <a:stretch/>
        </p:blipFill>
        <p:spPr>
          <a:xfrm>
            <a:off x="5968999" y="2188633"/>
            <a:ext cx="4986867" cy="34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91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36DD8-74A6-CDC8-22AD-3B1AB93E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Objectives of this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969340-EF89-87FE-2CB1-139C01EB6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Predict who is going to win/lose the next game</a:t>
            </a:r>
          </a:p>
          <a:p>
            <a:r>
              <a:rPr lang="en-US" dirty="0"/>
              <a:t>How many sets will be played in a game and how many sets will be won by each player</a:t>
            </a:r>
          </a:p>
          <a:p>
            <a:r>
              <a:rPr lang="en-US" dirty="0"/>
              <a:t>Who is the shooting star?</a:t>
            </a:r>
          </a:p>
          <a:p>
            <a:pPr lvl="1"/>
            <a:r>
              <a:rPr lang="en-US" dirty="0"/>
              <a:t>Which player will gain the most </a:t>
            </a:r>
            <a:r>
              <a:rPr lang="en-US" dirty="0" err="1"/>
              <a:t>elo</a:t>
            </a:r>
            <a:r>
              <a:rPr lang="en-US" dirty="0"/>
              <a:t> in the next season?</a:t>
            </a:r>
          </a:p>
          <a:p>
            <a:r>
              <a:rPr lang="en-US" dirty="0"/>
              <a:t>Which player will player will stagnate in the next season</a:t>
            </a:r>
          </a:p>
          <a:p>
            <a:r>
              <a:rPr lang="en-US" dirty="0"/>
              <a:t>Who will win the most tournaments</a:t>
            </a:r>
          </a:p>
          <a:p>
            <a:r>
              <a:rPr lang="en-US" dirty="0"/>
              <a:t>Who will be the number one in world ranking next season.</a:t>
            </a:r>
          </a:p>
          <a:p>
            <a:r>
              <a:rPr lang="en-US" dirty="0"/>
              <a:t>Predict, when a low rated player is likely to beat are higher rated player</a:t>
            </a:r>
          </a:p>
          <a:p>
            <a:pPr lvl="1"/>
            <a:r>
              <a:rPr lang="en-US" dirty="0"/>
              <a:t>(low </a:t>
            </a:r>
            <a:r>
              <a:rPr lang="en-US" dirty="0" err="1"/>
              <a:t>elo_proba</a:t>
            </a:r>
            <a:r>
              <a:rPr lang="en-US" dirty="0"/>
              <a:t> value)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3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95A4D-E4BD-4134-4437-E2973DB3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This was our first Data frame with Datapoints form 2000 till 2018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5111A1B-8473-F34B-2D6E-86B051199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97" t="38797" r="55927" b="10909"/>
          <a:stretch/>
        </p:blipFill>
        <p:spPr>
          <a:xfrm>
            <a:off x="1747080" y="1690688"/>
            <a:ext cx="2876005" cy="4114398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4D6BD21-06CB-AE62-D52F-D3FC87E161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67" t="42740" r="62449" b="16803"/>
          <a:stretch/>
        </p:blipFill>
        <p:spPr>
          <a:xfrm>
            <a:off x="7202465" y="1774017"/>
            <a:ext cx="2752956" cy="396914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2046718-9C8C-B80E-2A4C-4C52F635F2E8}"/>
              </a:ext>
            </a:extLst>
          </p:cNvPr>
          <p:cNvSpPr txBox="1"/>
          <p:nvPr/>
        </p:nvSpPr>
        <p:spPr>
          <a:xfrm>
            <a:off x="1679945" y="6166884"/>
            <a:ext cx="30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frame info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0D3021-2B39-CEB1-E019-BCCB013D7499}"/>
              </a:ext>
            </a:extLst>
          </p:cNvPr>
          <p:cNvSpPr txBox="1"/>
          <p:nvPr/>
        </p:nvSpPr>
        <p:spPr>
          <a:xfrm>
            <a:off x="7919484" y="6123543"/>
            <a:ext cx="30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184018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1ACC3-632D-8C5A-8579-CAF216C6C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frame for modeling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FD37C11-251E-8F67-B1F4-123DE65E8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76" t="33139" r="34297" b="7011"/>
          <a:stretch/>
        </p:blipFill>
        <p:spPr>
          <a:xfrm>
            <a:off x="3608294" y="1866507"/>
            <a:ext cx="6091518" cy="4626368"/>
          </a:xfrm>
        </p:spPr>
      </p:pic>
    </p:spTree>
    <p:extLst>
      <p:ext uri="{BB962C8B-B14F-4D97-AF65-F5344CB8AC3E}">
        <p14:creationId xmlns:p14="http://schemas.microsoft.com/office/powerpoint/2010/main" val="207781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56480-3EAE-578F-5243-0B2A37B6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B1E0D74-4516-10CF-36A4-F7C923D96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71" t="25620" r="27576" b="33897"/>
          <a:stretch/>
        </p:blipFill>
        <p:spPr>
          <a:xfrm>
            <a:off x="999566" y="659326"/>
            <a:ext cx="4545382" cy="234427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1BD9BB5-E4C5-FDC6-0E0C-E4C3C052C6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93" t="22353" r="27389" b="33268"/>
          <a:stretch/>
        </p:blipFill>
        <p:spPr>
          <a:xfrm>
            <a:off x="6302188" y="471488"/>
            <a:ext cx="4806976" cy="271994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A998A74-B79B-A8D9-C680-C28B6D5AE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87" t="17254" r="32499" b="2614"/>
          <a:stretch/>
        </p:blipFill>
        <p:spPr>
          <a:xfrm>
            <a:off x="3201744" y="2918851"/>
            <a:ext cx="2855808" cy="381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45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0BE8FF-EA88-8476-A1ED-0A803E6E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Addional</a:t>
            </a:r>
            <a:r>
              <a:rPr lang="en-US" dirty="0"/>
              <a:t>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483215-AEFB-CAC3-457C-4511A4660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04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E529CA-984A-17BA-EA07-3F2685DA4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Df.describe</a:t>
            </a:r>
            <a:r>
              <a:rPr lang="en-US" dirty="0"/>
              <a:t>()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5A066EEA-E7F6-0AB3-D4E3-E12EB2791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1636036"/>
              </p:ext>
            </p:extLst>
          </p:nvPr>
        </p:nvGraphicFramePr>
        <p:xfrm>
          <a:off x="-1" y="1930400"/>
          <a:ext cx="12606864" cy="45931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87929">
                  <a:extLst>
                    <a:ext uri="{9D8B030D-6E8A-4147-A177-3AD203B41FA5}">
                      <a16:colId xmlns:a16="http://schemas.microsoft.com/office/drawing/2014/main" val="2022156955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459142435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2542958052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3985145096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1994830903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2134806948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2816299841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3623532256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1896181419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3255018139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215903367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1198715413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917756656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2656166817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1594070137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3392653799"/>
                    </a:ext>
                  </a:extLst>
                </a:gridCol>
              </a:tblGrid>
              <a:tr h="40249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Unnamed: 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ATP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Best of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WRank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LRank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Wsets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Lsets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B365W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B365L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PSW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PSL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elo_winner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elo_loser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proba_elo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Year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4180233756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count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3719700104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mean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31890.562539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32.462941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3.390852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57.810105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89.871649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2.154141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0.415627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1.835023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3.504799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1.925780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4.010322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1640.950740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1581.087776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0.570640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2013.514169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2355460959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std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18433.338094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18.054251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0.793065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70.033946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118.322737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0.460303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0.562297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1.120441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3.420363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1.277379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5.070802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152.405246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122.800870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0.187052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5.831497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3622586460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min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125.000000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0.971000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0.967000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0.972000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1.010000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1291.228216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1298.412989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0.011497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2004.000000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3877794692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25%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16000.250000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19.000000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17.000000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35.000000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1.250000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1.720000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1.280000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1.787000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1526.629633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1491.217927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0.441720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2008.000000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2875949512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50%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31851.500000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32.000000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1.500000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2.500000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1.560000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2.610000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1620.837678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1559.204078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0.571556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2014.000000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353530496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75%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48058.750000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49.000000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76.000000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103.000000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2.100000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3.750000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2.150000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4.110000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1725.357897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1654.653872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0.709283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2018.000000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3734166212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max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63987.000000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67.000000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5.000000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1890.000000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4915.000000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67.000000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46.000000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2257.587043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2259.376602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0.989407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2024.000000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2083475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958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20887-A2FF-7DFC-09BF-EAFB9742B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Values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D3683D-4398-E4FF-AFAB-D2D665732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we had a data frame with a lot of missing values and only data till 2018 we fetched </a:t>
            </a:r>
            <a:r>
              <a:rPr lang="en-US" dirty="0" err="1"/>
              <a:t>addionall</a:t>
            </a:r>
            <a:r>
              <a:rPr lang="en-US" dirty="0"/>
              <a:t> data until January 2024 from </a:t>
            </a:r>
            <a:r>
              <a:rPr lang="en-US" dirty="0">
                <a:hlinkClick r:id="rId2"/>
              </a:rPr>
              <a:t>http://tennis-data.co.uk/</a:t>
            </a:r>
            <a:r>
              <a:rPr lang="en-US" dirty="0"/>
              <a:t>, which was also the source of the first data set.</a:t>
            </a:r>
          </a:p>
        </p:txBody>
      </p:sp>
    </p:spTree>
    <p:extLst>
      <p:ext uri="{BB962C8B-B14F-4D97-AF65-F5344CB8AC3E}">
        <p14:creationId xmlns:p14="http://schemas.microsoft.com/office/powerpoint/2010/main" val="239070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A6BABAA-B9B1-6F51-E154-204EC7E06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036" t="36997" r="46632" b="13202"/>
          <a:stretch/>
        </p:blipFill>
        <p:spPr>
          <a:xfrm>
            <a:off x="1114816" y="1496861"/>
            <a:ext cx="3620022" cy="3236506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26D52A9-BAAD-CBA1-FB20-F8D1189BBC55}"/>
              </a:ext>
            </a:extLst>
          </p:cNvPr>
          <p:cNvSpPr txBox="1"/>
          <p:nvPr/>
        </p:nvSpPr>
        <p:spPr>
          <a:xfrm>
            <a:off x="1114816" y="5065308"/>
            <a:ext cx="42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new Data frame 2000-2024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97FD08-2A28-A8D8-ABE6-BEF56986E6C1}"/>
              </a:ext>
            </a:extLst>
          </p:cNvPr>
          <p:cNvSpPr txBox="1"/>
          <p:nvPr/>
        </p:nvSpPr>
        <p:spPr>
          <a:xfrm>
            <a:off x="6340257" y="5065308"/>
            <a:ext cx="42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new Data frame 2000-2024 missing values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F25EE24-A598-673A-F32A-32DF91DBA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91" t="34067" r="61972" b="25083"/>
          <a:stretch/>
        </p:blipFill>
        <p:spPr>
          <a:xfrm>
            <a:off x="6739467" y="1423360"/>
            <a:ext cx="2348744" cy="324391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B627C7C-8B3D-F853-435E-5A37A6C1F560}"/>
              </a:ext>
            </a:extLst>
          </p:cNvPr>
          <p:cNvSpPr txBox="1"/>
          <p:nvPr/>
        </p:nvSpPr>
        <p:spPr>
          <a:xfrm>
            <a:off x="3127913" y="439516"/>
            <a:ext cx="8437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set with data from 2000 till 2024</a:t>
            </a:r>
          </a:p>
        </p:txBody>
      </p:sp>
    </p:spTree>
    <p:extLst>
      <p:ext uri="{BB962C8B-B14F-4D97-AF65-F5344CB8AC3E}">
        <p14:creationId xmlns:p14="http://schemas.microsoft.com/office/powerpoint/2010/main" val="93378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4A77B5-079F-7B6B-A32E-96535A8C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Cleaned Data set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6C23F75-80F7-9756-4160-213056CCF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01" t="36290" r="56309" b="7114"/>
          <a:stretch/>
        </p:blipFill>
        <p:spPr>
          <a:xfrm>
            <a:off x="1972734" y="1419307"/>
            <a:ext cx="3410300" cy="5051965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7384902-D74C-4960-A3C4-F1D57E7EE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3" t="39630" r="65208" b="16667"/>
          <a:stretch/>
        </p:blipFill>
        <p:spPr>
          <a:xfrm>
            <a:off x="6031613" y="1690688"/>
            <a:ext cx="2468921" cy="480218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593419A-5501-D156-385A-7675875A6A5A}"/>
              </a:ext>
            </a:extLst>
          </p:cNvPr>
          <p:cNvSpPr txBox="1"/>
          <p:nvPr/>
        </p:nvSpPr>
        <p:spPr>
          <a:xfrm>
            <a:off x="3081867" y="6492875"/>
            <a:ext cx="743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frame has no missing values.</a:t>
            </a:r>
          </a:p>
        </p:txBody>
      </p:sp>
    </p:spTree>
    <p:extLst>
      <p:ext uri="{BB962C8B-B14F-4D97-AF65-F5344CB8AC3E}">
        <p14:creationId xmlns:p14="http://schemas.microsoft.com/office/powerpoint/2010/main" val="520883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30FF5E-C1E5-3408-7496-6FCB1FED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67" y="12805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Exploration of the data set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57AF277-6AE5-D678-B796-B9A12E80C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797" y="1825625"/>
            <a:ext cx="7306405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AD71808-9638-B57B-46C1-075E2A4B0CC1}"/>
              </a:ext>
            </a:extLst>
          </p:cNvPr>
          <p:cNvSpPr txBox="1"/>
          <p:nvPr/>
        </p:nvSpPr>
        <p:spPr>
          <a:xfrm>
            <a:off x="3124200" y="6446308"/>
            <a:ext cx="1128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cleaned data frame has values from 2004 till January 2024!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62F5A30-906F-65BD-6269-EDBE5384D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1533" y="64463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Number of unique players: 1260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557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28DF5-E055-F713-A111-AB29D4C88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has won the most Matches?</a:t>
            </a:r>
          </a:p>
        </p:txBody>
      </p:sp>
      <p:pic>
        <p:nvPicPr>
          <p:cNvPr id="5" name="Inhaltsplatzhalter 4" descr="Ein Bild, das Farbigkeit, Screenshot, Reihe, Rechteck enthält.&#10;&#10;Automatisch generierte Beschreibung">
            <a:extLst>
              <a:ext uri="{FF2B5EF4-FFF2-40B4-BE49-F238E27FC236}">
                <a16:creationId xmlns:a16="http://schemas.microsoft.com/office/drawing/2014/main" id="{56B7E02B-8429-8A2D-C51B-13FA37642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35" y="1825625"/>
            <a:ext cx="8145930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570B14-A25F-B63A-CC7A-AF1C955DBBD1}"/>
              </a:ext>
            </a:extLst>
          </p:cNvPr>
          <p:cNvSpPr txBox="1"/>
          <p:nvPr/>
        </p:nvSpPr>
        <p:spPr>
          <a:xfrm>
            <a:off x="2357966" y="6361629"/>
            <a:ext cx="1046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Djokovic has won the most tennis matches during that time </a:t>
            </a:r>
            <a:r>
              <a:rPr lang="en-US" dirty="0" err="1"/>
              <a:t>periode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60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D9DBA-78E2-44A0-D5EB-1692BF33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has lost the most matches</a:t>
            </a:r>
          </a:p>
        </p:txBody>
      </p:sp>
      <p:pic>
        <p:nvPicPr>
          <p:cNvPr id="5" name="Inhaltsplatzhalter 4" descr="Ein Bild, das Farbigkeit, Screenshot, Reihe, Rechteck enthält.&#10;&#10;Automatisch generierte Beschreibung">
            <a:extLst>
              <a:ext uri="{FF2B5EF4-FFF2-40B4-BE49-F238E27FC236}">
                <a16:creationId xmlns:a16="http://schemas.microsoft.com/office/drawing/2014/main" id="{006EA3D3-CF39-786C-17FA-575A8F970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76" y="1825625"/>
            <a:ext cx="8112447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E3C35B1-7777-9B28-A8DB-EAF88E6A878B}"/>
              </a:ext>
            </a:extLst>
          </p:cNvPr>
          <p:cNvSpPr txBox="1"/>
          <p:nvPr/>
        </p:nvSpPr>
        <p:spPr>
          <a:xfrm>
            <a:off x="3839633" y="6361629"/>
            <a:ext cx="851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Verdasco has lost the most tennis matches</a:t>
            </a:r>
          </a:p>
        </p:txBody>
      </p:sp>
    </p:spTree>
    <p:extLst>
      <p:ext uri="{BB962C8B-B14F-4D97-AF65-F5344CB8AC3E}">
        <p14:creationId xmlns:p14="http://schemas.microsoft.com/office/powerpoint/2010/main" val="169408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88F30-97C5-BCE5-3294-9CAB7174B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player has won the most tournaments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DADBE2C-3C95-CA5C-4BDA-7B4292A75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49" y="1825625"/>
            <a:ext cx="8754301" cy="4351338"/>
          </a:xfrm>
        </p:spPr>
      </p:pic>
    </p:spTree>
    <p:extLst>
      <p:ext uri="{BB962C8B-B14F-4D97-AF65-F5344CB8AC3E}">
        <p14:creationId xmlns:p14="http://schemas.microsoft.com/office/powerpoint/2010/main" val="319536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Office PowerPoint</Application>
  <PresentationFormat>Breitbild</PresentationFormat>
  <Paragraphs>191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Arial Unicode MS</vt:lpstr>
      <vt:lpstr>Calibri</vt:lpstr>
      <vt:lpstr>Calibri Light</vt:lpstr>
      <vt:lpstr>Office</vt:lpstr>
      <vt:lpstr>ATP dataset from  2000-03/2018</vt:lpstr>
      <vt:lpstr>This was our first Data frame with Datapoints form 2000 till 2018</vt:lpstr>
      <vt:lpstr>Missing Values</vt:lpstr>
      <vt:lpstr>PowerPoint-Präsentation</vt:lpstr>
      <vt:lpstr>Cleaned Data set </vt:lpstr>
      <vt:lpstr>Exploration of the data set</vt:lpstr>
      <vt:lpstr>Who has won the most Matches?</vt:lpstr>
      <vt:lpstr>Who has lost the most matches</vt:lpstr>
      <vt:lpstr>Which player has won the most tournaments</vt:lpstr>
      <vt:lpstr>Which player has lost the most finals</vt:lpstr>
      <vt:lpstr>Elo Rating System</vt:lpstr>
      <vt:lpstr>Which player has the best average Elo Rating </vt:lpstr>
      <vt:lpstr>Who has the lowest Elo Rating</vt:lpstr>
      <vt:lpstr>Which betting house has the better odds?</vt:lpstr>
      <vt:lpstr>Pinnacle Sports odds</vt:lpstr>
      <vt:lpstr>Bet365 Odds</vt:lpstr>
      <vt:lpstr>Which betting house has the better odds?</vt:lpstr>
      <vt:lpstr>Does the surface matters </vt:lpstr>
      <vt:lpstr>Objectives of this research</vt:lpstr>
      <vt:lpstr>Data frame for modeling </vt:lpstr>
      <vt:lpstr>PowerPoint-Präsentation</vt:lpstr>
      <vt:lpstr>Addional data</vt:lpstr>
      <vt:lpstr>Df.describe()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Mike Schall</dc:creator>
  <cp:lastModifiedBy>Mike Schall</cp:lastModifiedBy>
  <cp:revision>10</cp:revision>
  <dcterms:created xsi:type="dcterms:W3CDTF">2024-01-30T14:07:50Z</dcterms:created>
  <dcterms:modified xsi:type="dcterms:W3CDTF">2024-01-31T14:50:23Z</dcterms:modified>
</cp:coreProperties>
</file>